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760" y="-8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C50CF1-3CCC-4F04-B517-40BF29648B6F}" type="datetimeFigureOut">
              <a:rPr lang="en-US" smtClean="0"/>
              <a:t>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42320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50CF1-3CCC-4F04-B517-40BF29648B6F}" type="datetimeFigureOut">
              <a:rPr lang="en-US" smtClean="0"/>
              <a:t>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3177670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50CF1-3CCC-4F04-B517-40BF29648B6F}" type="datetimeFigureOut">
              <a:rPr lang="en-US" smtClean="0"/>
              <a:t>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32375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50CF1-3CCC-4F04-B517-40BF29648B6F}" type="datetimeFigureOut">
              <a:rPr lang="en-US" smtClean="0"/>
              <a:t>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402528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C50CF1-3CCC-4F04-B517-40BF29648B6F}" type="datetimeFigureOut">
              <a:rPr lang="en-US" smtClean="0"/>
              <a:t>6/10/2012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99258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C50CF1-3CCC-4F04-B517-40BF29648B6F}" type="datetimeFigureOut">
              <a:rPr lang="en-US" smtClean="0"/>
              <a:t>6/10/2012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345673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C50CF1-3CCC-4F04-B517-40BF29648B6F}" type="datetimeFigureOut">
              <a:rPr lang="en-US" smtClean="0"/>
              <a:t>6/10/2012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256715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C50CF1-3CCC-4F04-B517-40BF29648B6F}" type="datetimeFigureOut">
              <a:rPr lang="en-US" smtClean="0"/>
              <a:t>6/10/2012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193355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50CF1-3CCC-4F04-B517-40BF29648B6F}" type="datetimeFigureOut">
              <a:rPr lang="en-US" smtClean="0"/>
              <a:t>6/10/2012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335357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50CF1-3CCC-4F04-B517-40BF29648B6F}" type="datetimeFigureOut">
              <a:rPr lang="en-US" smtClean="0"/>
              <a:t>6/10/2012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148467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50CF1-3CCC-4F04-B517-40BF29648B6F}" type="datetimeFigureOut">
              <a:rPr lang="en-US" smtClean="0"/>
              <a:t>6/10/2012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12B36-97C0-4817-80AC-9EDE908316B3}" type="slidenum">
              <a:rPr lang="en-US" smtClean="0"/>
              <a:t>‹#›</a:t>
            </a:fld>
            <a:endParaRPr lang="en-US"/>
          </a:p>
        </p:txBody>
      </p:sp>
    </p:spTree>
    <p:extLst>
      <p:ext uri="{BB962C8B-B14F-4D97-AF65-F5344CB8AC3E}">
        <p14:creationId xmlns:p14="http://schemas.microsoft.com/office/powerpoint/2010/main" val="155858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50CF1-3CCC-4F04-B517-40BF29648B6F}" type="datetimeFigureOut">
              <a:rPr lang="en-US" smtClean="0"/>
              <a:t>6/10/2012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12B36-97C0-4817-80AC-9EDE908316B3}" type="slidenum">
              <a:rPr lang="en-US" smtClean="0"/>
              <a:t>‹#›</a:t>
            </a:fld>
            <a:endParaRPr lang="en-US"/>
          </a:p>
        </p:txBody>
      </p:sp>
    </p:spTree>
    <p:extLst>
      <p:ext uri="{BB962C8B-B14F-4D97-AF65-F5344CB8AC3E}">
        <p14:creationId xmlns:p14="http://schemas.microsoft.com/office/powerpoint/2010/main" val="989853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236478" y="-53921"/>
            <a:ext cx="1853599" cy="1961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81000" y="76200"/>
            <a:ext cx="6705600" cy="1600438"/>
          </a:xfrm>
          <a:prstGeom prst="rect">
            <a:avLst/>
          </a:prstGeom>
        </p:spPr>
        <p:txBody>
          <a:bodyPr wrap="square">
            <a:spAutoFit/>
          </a:bodyPr>
          <a:lstStyle/>
          <a:p>
            <a:r>
              <a:rPr lang="en-US" sz="1400" b="1" dirty="0"/>
              <a:t>Extracellular ATP is an important co-factor in proper immune cell function </a:t>
            </a:r>
            <a:r>
              <a:rPr lang="en-US" sz="1400" b="1" dirty="0" smtClean="0"/>
              <a:t>on</a:t>
            </a:r>
            <a:r>
              <a:rPr lang="en-US" sz="1400" b="1" dirty="0" smtClean="0"/>
              <a:t> </a:t>
            </a:r>
            <a:r>
              <a:rPr lang="en-US" sz="1400" b="1" dirty="0"/>
              <a:t>activating cells through signal transduction.  The molecule acts as an agent involved in genetic modulation by altering the regulation of gene expression.  Extracellular ATP is deeply linked to cell function across every system in the human body.  All cells express purinergic receptors on their outer membrane and as a result are sensitive to the presence of this agent</a:t>
            </a:r>
            <a:r>
              <a:rPr lang="en-US" sz="1400" b="1" dirty="0" smtClean="0"/>
              <a:t>.</a:t>
            </a:r>
          </a:p>
          <a:p>
            <a:endParaRPr lang="en-US" sz="1400" b="1" dirty="0"/>
          </a:p>
        </p:txBody>
      </p:sp>
      <p:sp>
        <p:nvSpPr>
          <p:cNvPr id="6" name="Rectangle 5"/>
          <p:cNvSpPr/>
          <p:nvPr/>
        </p:nvSpPr>
        <p:spPr>
          <a:xfrm>
            <a:off x="457200" y="5396805"/>
            <a:ext cx="8153400" cy="1384995"/>
          </a:xfrm>
          <a:prstGeom prst="rect">
            <a:avLst/>
          </a:prstGeom>
        </p:spPr>
        <p:txBody>
          <a:bodyPr wrap="square">
            <a:spAutoFit/>
          </a:bodyPr>
          <a:lstStyle/>
          <a:p>
            <a:r>
              <a:rPr lang="en-US" sz="1400" b="1" dirty="0"/>
              <a:t>This is a multi-faceted process that involves the actions brought on by the ATP </a:t>
            </a:r>
            <a:r>
              <a:rPr lang="en-US" sz="1400" b="1" dirty="0" smtClean="0"/>
              <a:t>as well as from </a:t>
            </a:r>
            <a:r>
              <a:rPr lang="en-US" sz="1400" b="1" dirty="0"/>
              <a:t>the catalytic products of adenosine </a:t>
            </a:r>
            <a:r>
              <a:rPr lang="en-US" sz="1400" b="1" dirty="0" err="1"/>
              <a:t>diphosphate</a:t>
            </a:r>
            <a:r>
              <a:rPr lang="en-US" sz="1400" b="1" dirty="0"/>
              <a:t> (ADP) and </a:t>
            </a:r>
            <a:r>
              <a:rPr lang="en-US" sz="1400" b="1" dirty="0" smtClean="0"/>
              <a:t>adenosine with each </a:t>
            </a:r>
            <a:r>
              <a:rPr lang="en-US" sz="1400" b="1" smtClean="0"/>
              <a:t>exerting </a:t>
            </a:r>
            <a:r>
              <a:rPr lang="en-US" sz="1400" b="1" smtClean="0"/>
              <a:t>it’s </a:t>
            </a:r>
            <a:r>
              <a:rPr lang="en-US" sz="1400" b="1" dirty="0"/>
              <a:t>own specific effects on the system.</a:t>
            </a:r>
          </a:p>
          <a:p>
            <a:r>
              <a:rPr lang="en-US" sz="1400" b="1" dirty="0" smtClean="0"/>
              <a:t>The use of adenosine triphosphate  in the treatment of HIV </a:t>
            </a:r>
            <a:r>
              <a:rPr lang="en-US" sz="1400" b="1" dirty="0" smtClean="0"/>
              <a:t>infection as part </a:t>
            </a:r>
            <a:r>
              <a:rPr lang="en-US" sz="1400" b="1" dirty="0" smtClean="0"/>
              <a:t>of a comprehensive cure strategy </a:t>
            </a:r>
            <a:r>
              <a:rPr lang="en-US" sz="1400" b="1" dirty="0" smtClean="0"/>
              <a:t>challenges one </a:t>
            </a:r>
            <a:r>
              <a:rPr lang="en-US" sz="1400" b="1" dirty="0" smtClean="0"/>
              <a:t>to a </a:t>
            </a:r>
            <a:r>
              <a:rPr lang="en-US" sz="1400" b="1" dirty="0"/>
              <a:t>new way of thinking </a:t>
            </a:r>
            <a:r>
              <a:rPr lang="en-US" sz="1400" b="1" dirty="0" smtClean="0"/>
              <a:t>which allows </a:t>
            </a:r>
            <a:r>
              <a:rPr lang="en-US" sz="1400" b="1" dirty="0"/>
              <a:t>for the use of this molecule in a </a:t>
            </a:r>
            <a:r>
              <a:rPr lang="en-US" sz="1400" b="1" dirty="0" smtClean="0"/>
              <a:t>unique and intriguing manner.</a:t>
            </a:r>
            <a:endParaRPr lang="en-US" sz="1400" b="1" dirty="0"/>
          </a:p>
        </p:txBody>
      </p:sp>
      <p:grpSp>
        <p:nvGrpSpPr>
          <p:cNvPr id="8" name="Group 7"/>
          <p:cNvGrpSpPr/>
          <p:nvPr/>
        </p:nvGrpSpPr>
        <p:grpSpPr>
          <a:xfrm>
            <a:off x="927371" y="2819400"/>
            <a:ext cx="76200" cy="2273031"/>
            <a:chOff x="927371" y="2467584"/>
            <a:chExt cx="76200" cy="2273031"/>
          </a:xfrm>
        </p:grpSpPr>
        <p:sp>
          <p:nvSpPr>
            <p:cNvPr id="7" name="Oval 6"/>
            <p:cNvSpPr/>
            <p:nvPr/>
          </p:nvSpPr>
          <p:spPr>
            <a:xfrm>
              <a:off x="927371" y="2467584"/>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1" name="Oval 10"/>
            <p:cNvSpPr/>
            <p:nvPr/>
          </p:nvSpPr>
          <p:spPr>
            <a:xfrm>
              <a:off x="927371" y="265403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927371" y="3022059"/>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927371" y="3393331"/>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927371" y="35814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27371" y="374515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927371" y="41148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27371" y="429800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927371" y="448121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927371" y="466441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4596" y="2216420"/>
            <a:ext cx="545211" cy="336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331226">
            <a:off x="7821964" y="4557881"/>
            <a:ext cx="545211" cy="336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460195">
            <a:off x="260794" y="3321319"/>
            <a:ext cx="545211" cy="336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Rectangle 26"/>
          <p:cNvSpPr/>
          <p:nvPr/>
        </p:nvSpPr>
        <p:spPr>
          <a:xfrm>
            <a:off x="1143000" y="2732544"/>
            <a:ext cx="8077200" cy="267765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Extracellular ATP sounds the alarm and promotes a call to action to the immune system </a:t>
            </a:r>
            <a:r>
              <a:rPr lang="en-US" sz="1200" b="1" dirty="0" smtClean="0"/>
              <a:t>along with</a:t>
            </a:r>
            <a:r>
              <a:rPr lang="en-US" sz="1200" b="1" dirty="0" smtClean="0"/>
              <a:t> increasing </a:t>
            </a:r>
            <a:r>
              <a:rPr lang="en-US" sz="1200" b="1" dirty="0"/>
              <a:t>surveillance.</a:t>
            </a:r>
          </a:p>
          <a:p>
            <a:r>
              <a:rPr lang="en-US" sz="1200" b="1" dirty="0"/>
              <a:t>Extracellular ATP exhibits both inflammatory and anti-inflammatory properties by altering a vast array of cytokines, chemokines and second messenger molecules.</a:t>
            </a:r>
          </a:p>
          <a:p>
            <a:r>
              <a:rPr lang="en-US" sz="1200" b="1" dirty="0"/>
              <a:t>Increases NK cell effector function through the regulation, mobilization, and distribution of  </a:t>
            </a:r>
            <a:r>
              <a:rPr lang="en-US" sz="1200" b="1" dirty="0" smtClean="0"/>
              <a:t>cytoplasmic </a:t>
            </a:r>
            <a:r>
              <a:rPr lang="en-US" sz="1200" b="1" dirty="0"/>
              <a:t>granules of </a:t>
            </a:r>
            <a:r>
              <a:rPr lang="en-US" sz="1200" b="1" dirty="0" err="1"/>
              <a:t>granzyme</a:t>
            </a:r>
            <a:r>
              <a:rPr lang="en-US" sz="1200" b="1" dirty="0"/>
              <a:t> B and </a:t>
            </a:r>
            <a:r>
              <a:rPr lang="en-US" sz="1200" b="1" dirty="0" err="1"/>
              <a:t>perforin</a:t>
            </a:r>
            <a:r>
              <a:rPr lang="en-US" sz="1200" b="1" dirty="0"/>
              <a:t>.</a:t>
            </a:r>
          </a:p>
          <a:p>
            <a:r>
              <a:rPr lang="en-US" sz="1200" b="1" dirty="0"/>
              <a:t>Increases the release nitric oxide which in turn increases cyclic GMP in target cells.</a:t>
            </a:r>
          </a:p>
          <a:p>
            <a:r>
              <a:rPr lang="en-US" sz="1200" b="1" dirty="0"/>
              <a:t>Increases  production of Reactive Oxygen Species (ROS).</a:t>
            </a:r>
          </a:p>
          <a:p>
            <a:r>
              <a:rPr lang="en-US" sz="1200" b="1" dirty="0"/>
              <a:t>Causes the formation of the activated inflammasome which results in the maturation and release of IL1</a:t>
            </a:r>
            <a:r>
              <a:rPr lang="en-US" sz="1200" b="1" dirty="0">
                <a:latin typeface="Symbol" pitchFamily="18" charset="2"/>
              </a:rPr>
              <a:t>b</a:t>
            </a:r>
            <a:r>
              <a:rPr lang="en-US" sz="1200" b="1" dirty="0"/>
              <a:t>, IL-18, IL-23,  and IL-33.</a:t>
            </a:r>
          </a:p>
          <a:p>
            <a:r>
              <a:rPr lang="en-US" sz="1200" b="1" dirty="0"/>
              <a:t>Increases cyclic AMP</a:t>
            </a:r>
          </a:p>
          <a:p>
            <a:r>
              <a:rPr lang="en-US" sz="1200" b="1" dirty="0" smtClean="0"/>
              <a:t>Activates protein </a:t>
            </a:r>
            <a:r>
              <a:rPr lang="en-US" sz="1200" b="1" dirty="0"/>
              <a:t>kinase C (PKC</a:t>
            </a:r>
            <a:r>
              <a:rPr lang="en-US" sz="1200" b="1" dirty="0" smtClean="0"/>
              <a:t>), phospholipase A2, C and D.</a:t>
            </a:r>
            <a:endParaRPr lang="en-US" sz="1200" b="1" dirty="0"/>
          </a:p>
          <a:p>
            <a:r>
              <a:rPr lang="en-US" sz="1200" b="1" dirty="0"/>
              <a:t>Activates </a:t>
            </a:r>
            <a:r>
              <a:rPr lang="en-US" sz="1200" b="1" dirty="0" err="1"/>
              <a:t>NF</a:t>
            </a:r>
            <a:r>
              <a:rPr lang="en-US" sz="1200" b="1" dirty="0" err="1">
                <a:latin typeface="Symbol" pitchFamily="18" charset="2"/>
              </a:rPr>
              <a:t>k</a:t>
            </a:r>
            <a:r>
              <a:rPr lang="en-US" sz="1200" b="1" dirty="0"/>
              <a:t>-B, AP-1, CREB and ERK 1/2  pathways changing gene expression.</a:t>
            </a:r>
          </a:p>
          <a:p>
            <a:r>
              <a:rPr lang="en-US" sz="1200" b="1" dirty="0"/>
              <a:t>Up-regulates </a:t>
            </a:r>
            <a:r>
              <a:rPr lang="en-US" sz="1200" b="1" dirty="0" err="1"/>
              <a:t>costimulatory</a:t>
            </a:r>
            <a:r>
              <a:rPr lang="en-US" sz="1200" b="1" dirty="0"/>
              <a:t> and adhesion molecules of CD54, CD80, CD83 and CD86 thus influencing dendritic cell maturation.</a:t>
            </a:r>
          </a:p>
        </p:txBody>
      </p:sp>
      <p:sp>
        <p:nvSpPr>
          <p:cNvPr id="2" name="Rectangle 1"/>
          <p:cNvSpPr/>
          <p:nvPr/>
        </p:nvSpPr>
        <p:spPr>
          <a:xfrm>
            <a:off x="366289" y="1497449"/>
            <a:ext cx="7025111" cy="1169551"/>
          </a:xfrm>
          <a:prstGeom prst="rect">
            <a:avLst/>
          </a:prstGeom>
        </p:spPr>
        <p:txBody>
          <a:bodyPr wrap="square">
            <a:spAutoFit/>
          </a:bodyPr>
          <a:lstStyle/>
          <a:p>
            <a:r>
              <a:rPr lang="en-US" sz="1400" b="1" dirty="0"/>
              <a:t>Adenosine triphosphate is a classic messenger which upon binding to specific P2X or P2Y receptors on the surface of cells becomes translated into an action.  The interaction between ligand and receptor  transform’s cells of the immune system by awakening their most primal elements involved in cell function by enhancing cell-to-cell communication; all in an effort to defend against invading pathogens  and </a:t>
            </a:r>
            <a:r>
              <a:rPr lang="en-US" sz="1400" b="1" dirty="0" smtClean="0"/>
              <a:t>in promoting many repair </a:t>
            </a:r>
            <a:r>
              <a:rPr lang="en-US" sz="1400" b="1" dirty="0"/>
              <a:t>processes.  </a:t>
            </a:r>
          </a:p>
        </p:txBody>
      </p:sp>
    </p:spTree>
    <p:extLst>
      <p:ext uri="{BB962C8B-B14F-4D97-AF65-F5344CB8AC3E}">
        <p14:creationId xmlns:p14="http://schemas.microsoft.com/office/powerpoint/2010/main" val="2013435451"/>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TotalTime>
  <Words>387</Words>
  <Application>Microsoft Office PowerPoint</Application>
  <PresentationFormat>On-screen Show (4:3)</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dc:creator>
  <cp:lastModifiedBy>Marc</cp:lastModifiedBy>
  <cp:revision>13</cp:revision>
  <dcterms:created xsi:type="dcterms:W3CDTF">2012-04-23T17:29:44Z</dcterms:created>
  <dcterms:modified xsi:type="dcterms:W3CDTF">2012-06-10T19:01:37Z</dcterms:modified>
</cp:coreProperties>
</file>